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62" r:id="rId3"/>
    <p:sldId id="263" r:id="rId4"/>
    <p:sldId id="266" r:id="rId5"/>
    <p:sldId id="267" r:id="rId6"/>
    <p:sldId id="257" r:id="rId7"/>
    <p:sldId id="260" r:id="rId8"/>
    <p:sldId id="259" r:id="rId9"/>
    <p:sldId id="269" r:id="rId10"/>
    <p:sldId id="271" r:id="rId11"/>
    <p:sldId id="272" r:id="rId12"/>
    <p:sldId id="273" r:id="rId13"/>
    <p:sldId id="274" r:id="rId14"/>
    <p:sldId id="275" r:id="rId15"/>
    <p:sldId id="277" r:id="rId16"/>
    <p:sldId id="27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F74697-65F1-A444-A80D-0774CC27E08D}" type="datetimeFigureOut">
              <a:rPr lang="es-ES" smtClean="0"/>
              <a:pPr/>
              <a:t>16/08/2011</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96460C-3966-A64C-9F80-F903B4159171}" type="slidenum">
              <a:rPr lang="es-ES" smtClean="0"/>
              <a:pPr/>
              <a:t>‹Nº›</a:t>
            </a:fld>
            <a:endParaRPr lang="es-ES"/>
          </a:p>
        </p:txBody>
      </p:sp>
    </p:spTree>
    <p:extLst>
      <p:ext uri="{BB962C8B-B14F-4D97-AF65-F5344CB8AC3E}">
        <p14:creationId xmlns:p14="http://schemas.microsoft.com/office/powerpoint/2010/main" xmlns="" val="34214726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Las obras</a:t>
            </a:r>
            <a:r>
              <a:rPr lang="es-ES" baseline="0" dirty="0" smtClean="0"/>
              <a:t> en la época del internet han logrado una gran difusión, pero no a costo de un gran precio</a:t>
            </a:r>
            <a:endParaRPr lang="es-ES" dirty="0"/>
          </a:p>
        </p:txBody>
      </p:sp>
      <p:sp>
        <p:nvSpPr>
          <p:cNvPr id="4" name="Marcador de número de diapositiva 3"/>
          <p:cNvSpPr>
            <a:spLocks noGrp="1"/>
          </p:cNvSpPr>
          <p:nvPr>
            <p:ph type="sldNum" sz="quarter" idx="10"/>
          </p:nvPr>
        </p:nvSpPr>
        <p:spPr/>
        <p:txBody>
          <a:bodyPr/>
          <a:lstStyle/>
          <a:p>
            <a:fld id="{8A96460C-3966-A64C-9F80-F903B4159171}" type="slidenum">
              <a:rPr lang="es-ES" smtClean="0"/>
              <a:pPr/>
              <a:t>2</a:t>
            </a:fld>
            <a:endParaRPr lang="es-ES"/>
          </a:p>
        </p:txBody>
      </p:sp>
    </p:spTree>
    <p:extLst>
      <p:ext uri="{BB962C8B-B14F-4D97-AF65-F5344CB8AC3E}">
        <p14:creationId xmlns:p14="http://schemas.microsoft.com/office/powerpoint/2010/main" xmlns="" val="1520795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s-ES_tradnl" smtClean="0"/>
              <a:t>Clic para editar título</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pPr/>
              <a:t>8/16/2011</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pPr/>
              <a:t>‹Nº›</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5" name="Date Placeholder 4"/>
          <p:cNvSpPr>
            <a:spLocks noGrp="1"/>
          </p:cNvSpPr>
          <p:nvPr>
            <p:ph type="dt" sz="half" idx="10"/>
          </p:nvPr>
        </p:nvSpPr>
        <p:spPr/>
        <p:txBody>
          <a:bodyPr/>
          <a:lstStyle/>
          <a:p>
            <a:fld id="{2DF66AD8-BC4A-4004-9882-414398D930CA}" type="datetimeFigureOut">
              <a:rPr lang="en-US" smtClean="0"/>
              <a:pPr/>
              <a:t>8/16/2011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pPr/>
              <a:t>‹Nº›</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pPr/>
              <a:t>8/16/2011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pPr/>
              <a:t>‹Nº›</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Date Placeholder 2"/>
          <p:cNvSpPr>
            <a:spLocks noGrp="1"/>
          </p:cNvSpPr>
          <p:nvPr>
            <p:ph type="dt" sz="half" idx="10"/>
          </p:nvPr>
        </p:nvSpPr>
        <p:spPr/>
        <p:txBody>
          <a:bodyPr/>
          <a:lstStyle/>
          <a:p>
            <a:fld id="{2DF66AD8-BC4A-4004-9882-414398D930CA}" type="datetimeFigureOut">
              <a:rPr lang="en-US" smtClean="0"/>
              <a:pPr/>
              <a:t>8/16/2011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pPr/>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pPr/>
              <a:t>8/16/2011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pPr/>
              <a:t>‹Nº›</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s-ES_tradnl" smtClean="0"/>
              <a:t>Clic para editar título</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2DF66AD8-BC4A-4004-9882-414398D930CA}" type="datetimeFigureOut">
              <a:rPr lang="en-US" smtClean="0"/>
              <a:pPr/>
              <a:t>8/16/2011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pPr/>
              <a:t>‹Nº›</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s-ES_tradnl" smtClean="0"/>
              <a:t>Clic para editar título</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2DF66AD8-BC4A-4004-9882-414398D930CA}" type="datetimeFigureOut">
              <a:rPr lang="en-US" smtClean="0"/>
              <a:pPr/>
              <a:t>8/16/2011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pPr/>
              <a:t>‹Nº›</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s-ES_tradnl" smtClean="0"/>
              <a:t>Arrastre la imagen al marcador de posición o haga clic en el icono para agregar</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imágenes con título">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s-ES_tradnl" smtClean="0"/>
              <a:t>Arrastre la imagen al marcador de posición o haga clic en el icono para agregar</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s-ES_tradnl" smtClean="0"/>
              <a:t>Arrastre la imagen al marcador de posición o haga clic en el icono para agregar</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s-ES_tradnl" smtClean="0"/>
              <a:t>Clic para editar título</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2DF66AD8-BC4A-4004-9882-414398D930CA}" type="datetimeFigureOut">
              <a:rPr lang="en-US" smtClean="0"/>
              <a:pPr/>
              <a:t>8/16/2011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pPr/>
              <a:t>‹Nº›</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magen encima del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s-ES_tradnl" smtClean="0"/>
              <a:t>Clic para editar título</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2DF66AD8-BC4A-4004-9882-414398D930CA}" type="datetimeFigureOut">
              <a:rPr lang="en-US" smtClean="0"/>
              <a:pPr/>
              <a:t>8/16/2011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pPr/>
              <a:t>‹Nº›</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s-ES_tradnl" smtClean="0"/>
              <a:t>Arrastre la imagen al marcador de posición o haga clic en el icono para agregar</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imágenes encima del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s-ES_tradnl" smtClean="0"/>
              <a:t>Clic para editar título</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s-ES_tradnl" smtClean="0"/>
              <a:t>Arrastre la imagen al marcador de posición o haga clic en el icono para agregar</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s-ES_tradnl" smtClean="0"/>
              <a:t>Arrastre la imagen al marcador de posición o haga clic en el icono para agregar</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2DF66AD8-BC4A-4004-9882-414398D930CA}" type="datetimeFigureOut">
              <a:rPr lang="en-US" smtClean="0"/>
              <a:pPr/>
              <a:t>8/16/2011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pPr/>
              <a:t>‹Nº›</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Vertical Text Placeholder 2"/>
          <p:cNvSpPr>
            <a:spLocks noGrp="1"/>
          </p:cNvSpPr>
          <p:nvPr>
            <p:ph type="body" orient="vert" idx="1"/>
          </p:nvPr>
        </p:nvSpPr>
        <p:spPr/>
        <p:txBody>
          <a:bodyPr vert="eaVert"/>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pPr/>
              <a:t>8/16/2011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idx="1"/>
          </p:nvPr>
        </p:nvSpPr>
        <p:spPr/>
        <p:txBody>
          <a:bodyPr/>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pPr/>
              <a:t>8/16/2011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pPr/>
              <a:t>‹Nº›</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s-ES_tradnl" smtClean="0"/>
              <a:t>Clic para editar título</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pPr/>
              <a:t>8/16/2011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de título con marca de agua">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s-ES_tradnl" smtClean="0"/>
              <a:t>Haga clic para modificar el estilo de texto del patrón</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s-ES_tradnl" smtClean="0"/>
              <a:t>Clic para editar título</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pPr/>
              <a:t>8/16/2011</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pPr/>
              <a:t>‹Nº›</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s-ES_tradnl" smtClean="0"/>
              <a:t>Clic para editar título</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s-ES_tradnl" smtClean="0"/>
              <a:t>Haga clic para modificar el estilo de texto del patrón</a:t>
            </a:r>
          </a:p>
        </p:txBody>
      </p:sp>
      <p:sp>
        <p:nvSpPr>
          <p:cNvPr id="4" name="Date Placeholder 3"/>
          <p:cNvSpPr>
            <a:spLocks noGrp="1"/>
          </p:cNvSpPr>
          <p:nvPr>
            <p:ph type="dt" sz="half" idx="10"/>
          </p:nvPr>
        </p:nvSpPr>
        <p:spPr/>
        <p:txBody>
          <a:bodyPr/>
          <a:lstStyle/>
          <a:p>
            <a:fld id="{2DF66AD8-BC4A-4004-9882-414398D930CA}" type="datetimeFigureOut">
              <a:rPr lang="en-US" smtClean="0"/>
              <a:pPr/>
              <a:t>8/16/2011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pPr/>
              <a:t>‹Nº›</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ción con marca de agua">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s-ES_tradnl" smtClean="0"/>
              <a:t>Haga clic para modificar el estilo de texto del patrón</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s-ES_tradnl" smtClean="0"/>
              <a:t>Clic para editar título</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2DF66AD8-BC4A-4004-9882-414398D930CA}" type="datetimeFigureOut">
              <a:rPr lang="en-US" smtClean="0"/>
              <a:pPr/>
              <a:t>8/16/2011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pPr/>
              <a:t>‹Nº›</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ción con imagen">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s-ES_tradnl" smtClean="0"/>
              <a:t>Clic para editar título</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s-ES_tradnl" smtClean="0"/>
              <a:t>Arrastre la imagen al marcador de posición o haga clic en el icono para agregar</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2DF66AD8-BC4A-4004-9882-414398D930CA}" type="datetimeFigureOut">
              <a:rPr lang="en-US" smtClean="0"/>
              <a:pPr/>
              <a:t>8/16/2011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pPr/>
              <a:t>8/16/2011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 para editar título</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pPr/>
              <a:t>8/16/2011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pPr/>
              <a:t>‹Nº›</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objetos, superior e inferi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pPr/>
              <a:t>8/16/2011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pPr/>
              <a:t>‹Nº›</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s-ES_tradnl" smtClean="0"/>
              <a:t>Clic para editar título</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pPr/>
              <a:t>8/16/2011</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com.mx/imgres?imgurl=http://1.bp.blogspot.com/_bvuh_8qYK6I/SNfKAVfOx5I/AAAAAAAAASg/mgzTWj2aaeg/s400/MonaLisa.jpg&amp;imgrefurl=http://laboratoriodepensamiento.blogspot.com/2009/10/bob-querido-damien-hirst-es-solo-uno-de.html&amp;usg=__7iQ6WEfiT2SBg7XIMaYf_VT0eHg=&amp;h=400&amp;w=306&amp;sz=28&amp;hl=es&amp;start=15&amp;itbs=1&amp;tbnid=_qmBzEsVX3lqCM:&amp;tbnh=124&amp;tbnw=95&amp;prev=/images?q=mona+lisa&amp;hl=es&amp;gbv=2&amp;tbs=isch:1" TargetMode="External"/><Relationship Id="rId1" Type="http://schemas.openxmlformats.org/officeDocument/2006/relationships/slideLayout" Target="../slideLayouts/slideLayout8.xml"/><Relationship Id="rId5" Type="http://schemas.openxmlformats.org/officeDocument/2006/relationships/image" Target="../media/image27.jpeg"/><Relationship Id="rId4" Type="http://schemas.openxmlformats.org/officeDocument/2006/relationships/hyperlink" Target="http://www.google.com.mx/imgres?imgurl=http://inmitacs.files.wordpress.com/2009/11/mona-lisa-ok1.jpg&amp;imgrefurl=http://inmitacs.wordpress.com/2009/11/10/la-mona-lisa-en-la-variedad-esta-el-gusto/&amp;usg=__Xd6_xy3NA-E7eXqty1wnKcVE6ew=&amp;h=1155&amp;w=743&amp;sz=191&amp;hl=es&amp;start=1&amp;itbs=1&amp;tbnid=NGiCKVGNW0e9iM:&amp;tbnh=150&amp;tbnw=96&amp;prev=/images?q=mona+lisa&amp;hl=es&amp;gbv=2&amp;tbs=isch:1"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a:t>III Seminario </a:t>
            </a:r>
            <a:br>
              <a:rPr lang="es-ES" dirty="0"/>
            </a:br>
            <a:r>
              <a:rPr lang="es-ES_tradnl" dirty="0"/>
              <a:t>el Derecho de Autor en el ámbito </a:t>
            </a:r>
            <a:r>
              <a:rPr lang="es-ES_tradnl" dirty="0" smtClean="0"/>
              <a:t>editorial</a:t>
            </a:r>
            <a:endParaRPr lang="es-ES" dirty="0"/>
          </a:p>
        </p:txBody>
      </p:sp>
      <p:sp>
        <p:nvSpPr>
          <p:cNvPr id="3" name="Subtítulo 2"/>
          <p:cNvSpPr>
            <a:spLocks noGrp="1"/>
          </p:cNvSpPr>
          <p:nvPr>
            <p:ph type="subTitle" idx="1"/>
          </p:nvPr>
        </p:nvSpPr>
        <p:spPr/>
        <p:txBody>
          <a:bodyPr>
            <a:normAutofit/>
          </a:bodyPr>
          <a:lstStyle/>
          <a:p>
            <a:pPr algn="r"/>
            <a:r>
              <a:rPr lang="es-ES" dirty="0" smtClean="0"/>
              <a:t>Producciones multimedia</a:t>
            </a:r>
          </a:p>
          <a:p>
            <a:endParaRPr lang="es-ES" dirty="0"/>
          </a:p>
          <a:p>
            <a:pPr algn="r"/>
            <a:r>
              <a:rPr lang="es-ES" dirty="0" smtClean="0"/>
              <a:t>Jorge Mier y Concha</a:t>
            </a:r>
            <a:endParaRPr lang="es-ES" dirty="0"/>
          </a:p>
        </p:txBody>
      </p:sp>
    </p:spTree>
    <p:extLst>
      <p:ext uri="{BB962C8B-B14F-4D97-AF65-F5344CB8AC3E}">
        <p14:creationId xmlns:p14="http://schemas.microsoft.com/office/powerpoint/2010/main" xmlns="" val="7276916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O</a:t>
            </a:r>
            <a:r>
              <a:rPr lang="es-ES" dirty="0" smtClean="0"/>
              <a:t>riginalidad</a:t>
            </a:r>
            <a:endParaRPr lang="es-ES" dirty="0"/>
          </a:p>
        </p:txBody>
      </p:sp>
      <p:sp>
        <p:nvSpPr>
          <p:cNvPr id="3" name="Marcador de texto 2"/>
          <p:cNvSpPr>
            <a:spLocks noGrp="1"/>
          </p:cNvSpPr>
          <p:nvPr>
            <p:ph type="body" idx="1"/>
          </p:nvPr>
        </p:nvSpPr>
        <p:spPr/>
        <p:txBody>
          <a:bodyPr/>
          <a:lstStyle/>
          <a:p>
            <a:r>
              <a:rPr lang="es-ES" dirty="0" smtClean="0"/>
              <a:t>Primigenia</a:t>
            </a:r>
            <a:endParaRPr lang="es-ES" dirty="0"/>
          </a:p>
        </p:txBody>
      </p:sp>
      <p:sp>
        <p:nvSpPr>
          <p:cNvPr id="4" name="Marcador de contenido 3"/>
          <p:cNvSpPr>
            <a:spLocks noGrp="1"/>
          </p:cNvSpPr>
          <p:nvPr>
            <p:ph sz="half" idx="2"/>
          </p:nvPr>
        </p:nvSpPr>
        <p:spPr/>
        <p:txBody>
          <a:bodyPr/>
          <a:lstStyle/>
          <a:p>
            <a:r>
              <a:rPr lang="es-ES" dirty="0" smtClean="0"/>
              <a:t>Aquella que no se encuentra basada en obras preexistentes</a:t>
            </a:r>
            <a:endParaRPr lang="es-ES" dirty="0"/>
          </a:p>
        </p:txBody>
      </p:sp>
      <p:sp>
        <p:nvSpPr>
          <p:cNvPr id="5" name="Marcador de texto 4"/>
          <p:cNvSpPr>
            <a:spLocks noGrp="1"/>
          </p:cNvSpPr>
          <p:nvPr>
            <p:ph type="body" sz="quarter" idx="3"/>
          </p:nvPr>
        </p:nvSpPr>
        <p:spPr/>
        <p:txBody>
          <a:bodyPr/>
          <a:lstStyle/>
          <a:p>
            <a:r>
              <a:rPr lang="es-ES" dirty="0" smtClean="0"/>
              <a:t>Derivada</a:t>
            </a:r>
            <a:endParaRPr lang="es-ES" dirty="0"/>
          </a:p>
        </p:txBody>
      </p:sp>
      <p:sp>
        <p:nvSpPr>
          <p:cNvPr id="6" name="Marcador de contenido 5"/>
          <p:cNvSpPr>
            <a:spLocks noGrp="1"/>
          </p:cNvSpPr>
          <p:nvPr>
            <p:ph sz="quarter" idx="4"/>
          </p:nvPr>
        </p:nvSpPr>
        <p:spPr/>
        <p:txBody>
          <a:bodyPr/>
          <a:lstStyle/>
          <a:p>
            <a:r>
              <a:rPr lang="es-ES" dirty="0" smtClean="0"/>
              <a:t>Aquella que incorpora obras preexistentes, </a:t>
            </a:r>
            <a:r>
              <a:rPr lang="es-ES" dirty="0"/>
              <a:t>pudiendo encontrarse </a:t>
            </a:r>
            <a:r>
              <a:rPr lang="es-ES" dirty="0" smtClean="0"/>
              <a:t>estas protegidas </a:t>
            </a:r>
            <a:r>
              <a:rPr lang="es-ES" dirty="0"/>
              <a:t>o </a:t>
            </a:r>
            <a:r>
              <a:rPr lang="es-ES" dirty="0" smtClean="0"/>
              <a:t>ser </a:t>
            </a:r>
            <a:r>
              <a:rPr lang="es-ES" dirty="0"/>
              <a:t>del dominio público</a:t>
            </a:r>
            <a:r>
              <a:rPr lang="es-ES" dirty="0" smtClean="0"/>
              <a:t> </a:t>
            </a:r>
            <a:endParaRPr lang="es-ES" dirty="0"/>
          </a:p>
        </p:txBody>
      </p:sp>
      <p:pic>
        <p:nvPicPr>
          <p:cNvPr id="7" name="Picture 4" descr="MonaLisa">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632462" y="4415914"/>
            <a:ext cx="1270000" cy="165735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3" descr="mona-lisa-ok1">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152493" y="4382954"/>
            <a:ext cx="1082576" cy="16903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46283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La Autorización</a:t>
            </a:r>
            <a:endParaRPr lang="es-ES" dirty="0"/>
          </a:p>
        </p:txBody>
      </p:sp>
      <p:sp>
        <p:nvSpPr>
          <p:cNvPr id="3" name="Marcador de contenido 2"/>
          <p:cNvSpPr>
            <a:spLocks noGrp="1"/>
          </p:cNvSpPr>
          <p:nvPr>
            <p:ph idx="1"/>
          </p:nvPr>
        </p:nvSpPr>
        <p:spPr/>
        <p:txBody>
          <a:bodyPr/>
          <a:lstStyle/>
          <a:p>
            <a:pPr marL="0" indent="0" algn="just">
              <a:buNone/>
            </a:pPr>
            <a:r>
              <a:rPr lang="es-ES" dirty="0" smtClean="0"/>
              <a:t>“</a:t>
            </a:r>
            <a:r>
              <a:rPr lang="es-ES" i="1" dirty="0" smtClean="0"/>
              <a:t>Las obras derivadas tales como arreglos, compendios, ampliaciones, traducciones, </a:t>
            </a:r>
            <a:r>
              <a:rPr lang="es-ES" i="1" dirty="0" smtClean="0"/>
              <a:t>adaptaciones, </a:t>
            </a:r>
            <a:r>
              <a:rPr lang="es-ES" i="1" dirty="0" smtClean="0"/>
              <a:t>paráfrasis, compilaciones, colecciones y transformaciones de obras literarias o artísticas, serán protegidas en lo que tengan de originales, pero solo podrán ser explotadas cuando hayan sido autorizadas por el titular del derecho patrimonial sobre la obra primigenia, previo consentimiento del titular del derecho moral</a:t>
            </a:r>
            <a:r>
              <a:rPr lang="es-ES" dirty="0" smtClean="0"/>
              <a:t>…”</a:t>
            </a:r>
            <a:endParaRPr lang="es-ES" dirty="0"/>
          </a:p>
        </p:txBody>
      </p:sp>
    </p:spTree>
    <p:extLst>
      <p:ext uri="{BB962C8B-B14F-4D97-AF65-F5344CB8AC3E}">
        <p14:creationId xmlns:p14="http://schemas.microsoft.com/office/powerpoint/2010/main" xmlns="" val="20747198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La pesadilla: </a:t>
            </a:r>
            <a:r>
              <a:rPr lang="es-ES" dirty="0" smtClean="0"/>
              <a:t/>
            </a:r>
            <a:br>
              <a:rPr lang="es-ES" dirty="0" smtClean="0"/>
            </a:br>
            <a:r>
              <a:rPr lang="es-ES" dirty="0" smtClean="0"/>
              <a:t>El </a:t>
            </a:r>
            <a:r>
              <a:rPr lang="es-ES" dirty="0" smtClean="0"/>
              <a:t>licenciamiento</a:t>
            </a:r>
            <a:endParaRPr lang="es-ES" dirty="0"/>
          </a:p>
        </p:txBody>
      </p:sp>
      <p:pic>
        <p:nvPicPr>
          <p:cNvPr id="6" name="Marcador de posición de imagen 5"/>
          <p:cNvPicPr>
            <a:picLocks noGrp="1" noChangeAspect="1"/>
          </p:cNvPicPr>
          <p:nvPr>
            <p:ph type="pic" sz="quarter" idx="15"/>
          </p:nvPr>
        </p:nvPicPr>
        <p:blipFill>
          <a:blip r:embed="rId2"/>
          <a:srcRect t="17522" b="17522"/>
          <a:stretch>
            <a:fillRect/>
          </a:stretch>
        </p:blipFill>
        <p:spPr/>
      </p:pic>
      <p:sp>
        <p:nvSpPr>
          <p:cNvPr id="4" name="Marcador de texto 3"/>
          <p:cNvSpPr>
            <a:spLocks noGrp="1"/>
          </p:cNvSpPr>
          <p:nvPr>
            <p:ph type="body" sz="half" idx="2"/>
          </p:nvPr>
        </p:nvSpPr>
        <p:spPr/>
        <p:txBody>
          <a:bodyPr>
            <a:normAutofit fontScale="92500" lnSpcReduction="20000"/>
          </a:bodyPr>
          <a:lstStyle/>
          <a:p>
            <a:r>
              <a:rPr lang="es-ES" dirty="0" smtClean="0"/>
              <a:t>La autorización que se otorga por el titular de los derechos sobre una obra primigenia se hace a través de licencias. </a:t>
            </a:r>
            <a:endParaRPr lang="es-ES" dirty="0"/>
          </a:p>
        </p:txBody>
      </p:sp>
    </p:spTree>
    <p:extLst>
      <p:ext uri="{BB962C8B-B14F-4D97-AF65-F5344CB8AC3E}">
        <p14:creationId xmlns:p14="http://schemas.microsoft.com/office/powerpoint/2010/main" xmlns="" val="22640707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Alternativas</a:t>
            </a:r>
            <a:endParaRPr lang="es-ES" dirty="0"/>
          </a:p>
        </p:txBody>
      </p:sp>
      <p:sp>
        <p:nvSpPr>
          <p:cNvPr id="3" name="Marcador de contenido 2"/>
          <p:cNvSpPr>
            <a:spLocks noGrp="1"/>
          </p:cNvSpPr>
          <p:nvPr>
            <p:ph sz="half" idx="1"/>
          </p:nvPr>
        </p:nvSpPr>
        <p:spPr/>
        <p:txBody>
          <a:bodyPr>
            <a:normAutofit fontScale="92500" lnSpcReduction="10000"/>
          </a:bodyPr>
          <a:lstStyle/>
          <a:p>
            <a:pPr algn="just"/>
            <a:r>
              <a:rPr lang="es-ES" dirty="0" smtClean="0"/>
              <a:t>Los “</a:t>
            </a:r>
            <a:r>
              <a:rPr lang="es-ES" i="1" u="sng" dirty="0" err="1" smtClean="0"/>
              <a:t>creative</a:t>
            </a:r>
            <a:r>
              <a:rPr lang="es-ES" i="1" u="sng" dirty="0" smtClean="0"/>
              <a:t> </a:t>
            </a:r>
            <a:r>
              <a:rPr lang="es-ES" i="1" u="sng" dirty="0" err="1" smtClean="0"/>
              <a:t>commons</a:t>
            </a:r>
            <a:r>
              <a:rPr lang="es-ES" dirty="0" smtClean="0"/>
              <a:t>” </a:t>
            </a:r>
            <a:r>
              <a:rPr lang="es-ES" sz="2000" dirty="0" smtClean="0"/>
              <a:t>definen </a:t>
            </a:r>
            <a:r>
              <a:rPr lang="es-ES" sz="2000" dirty="0"/>
              <a:t>el espacio que se encuentra entre el espectro de la protección absoluta de los derechos de autor – Todos los derechos reservados – y el dominio público – Ningún derecho reservado-. Las licencias te ayudan a conservar tus derechos autorales invitando a usar tu obra bajo el esquema de </a:t>
            </a:r>
            <a:r>
              <a:rPr lang="ja-JP" altLang="es-ES" sz="2000" dirty="0">
                <a:latin typeface="Arial"/>
              </a:rPr>
              <a:t>“</a:t>
            </a:r>
            <a:r>
              <a:rPr lang="es-ES" sz="2000" dirty="0"/>
              <a:t>Algunos derechos reservados</a:t>
            </a:r>
            <a:r>
              <a:rPr lang="ja-JP" altLang="es-ES" sz="2000" dirty="0">
                <a:latin typeface="Arial"/>
              </a:rPr>
              <a:t>”</a:t>
            </a:r>
            <a:endParaRPr lang="es-ES" dirty="0"/>
          </a:p>
        </p:txBody>
      </p:sp>
      <p:sp>
        <p:nvSpPr>
          <p:cNvPr id="4" name="Marcador de contenido 3"/>
          <p:cNvSpPr>
            <a:spLocks noGrp="1"/>
          </p:cNvSpPr>
          <p:nvPr>
            <p:ph sz="half" idx="2"/>
          </p:nvPr>
        </p:nvSpPr>
        <p:spPr/>
        <p:txBody>
          <a:bodyPr>
            <a:normAutofit fontScale="92500" lnSpcReduction="10000"/>
          </a:bodyPr>
          <a:lstStyle/>
          <a:p>
            <a:r>
              <a:rPr lang="es-ES" dirty="0" smtClean="0"/>
              <a:t>Las bases de datos en línea como: </a:t>
            </a:r>
            <a:r>
              <a:rPr lang="es-ES" dirty="0" err="1" smtClean="0"/>
              <a:t>shutterstock.com</a:t>
            </a:r>
            <a:r>
              <a:rPr lang="es-ES" dirty="0" smtClean="0"/>
              <a:t>; </a:t>
            </a:r>
            <a:r>
              <a:rPr lang="es-ES" dirty="0" err="1" smtClean="0"/>
              <a:t>pdbase.com</a:t>
            </a:r>
            <a:r>
              <a:rPr lang="es-ES" dirty="0" smtClean="0"/>
              <a:t>; </a:t>
            </a:r>
            <a:r>
              <a:rPr lang="es-ES" dirty="0" err="1" smtClean="0"/>
              <a:t>pdphoto.com</a:t>
            </a:r>
            <a:r>
              <a:rPr lang="es-ES" dirty="0" smtClean="0"/>
              <a:t>; </a:t>
            </a:r>
            <a:r>
              <a:rPr lang="es-ES" dirty="0" err="1" smtClean="0"/>
              <a:t>procorbis.com</a:t>
            </a:r>
            <a:r>
              <a:rPr lang="es-ES" dirty="0" smtClean="0"/>
              <a:t>; </a:t>
            </a:r>
            <a:r>
              <a:rPr lang="es-ES" dirty="0" err="1" smtClean="0"/>
              <a:t>killustrated.com</a:t>
            </a:r>
            <a:r>
              <a:rPr lang="es-ES" dirty="0" smtClean="0"/>
              <a:t>; </a:t>
            </a:r>
            <a:r>
              <a:rPr lang="es-ES" dirty="0" err="1" smtClean="0"/>
              <a:t>licensemusicnow.com</a:t>
            </a:r>
            <a:r>
              <a:rPr lang="es-ES" dirty="0" smtClean="0"/>
              <a:t>, </a:t>
            </a:r>
            <a:r>
              <a:rPr lang="es-ES" dirty="0" err="1" smtClean="0"/>
              <a:t>beatpick.com</a:t>
            </a:r>
            <a:r>
              <a:rPr lang="es-ES" dirty="0" smtClean="0"/>
              <a:t>, etc.</a:t>
            </a:r>
            <a:endParaRPr lang="es-ES" dirty="0"/>
          </a:p>
        </p:txBody>
      </p:sp>
    </p:spTree>
    <p:extLst>
      <p:ext uri="{BB962C8B-B14F-4D97-AF65-F5344CB8AC3E}">
        <p14:creationId xmlns:p14="http://schemas.microsoft.com/office/powerpoint/2010/main" xmlns="" val="36439488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Conflictos</a:t>
            </a:r>
            <a:br>
              <a:rPr lang="es-ES" dirty="0" smtClean="0"/>
            </a:br>
            <a:endParaRPr lang="es-ES" dirty="0"/>
          </a:p>
        </p:txBody>
      </p:sp>
      <p:sp>
        <p:nvSpPr>
          <p:cNvPr id="3" name="Marcador de texto 2"/>
          <p:cNvSpPr>
            <a:spLocks noGrp="1"/>
          </p:cNvSpPr>
          <p:nvPr>
            <p:ph type="body" sz="half" idx="2"/>
          </p:nvPr>
        </p:nvSpPr>
        <p:spPr/>
        <p:txBody>
          <a:bodyPr>
            <a:normAutofit fontScale="70000" lnSpcReduction="20000"/>
          </a:bodyPr>
          <a:lstStyle/>
          <a:p>
            <a:r>
              <a:rPr lang="es-ES" dirty="0" smtClean="0"/>
              <a:t>+ Respeto a los derechos morales</a:t>
            </a:r>
          </a:p>
          <a:p>
            <a:r>
              <a:rPr lang="es-ES" dirty="0" smtClean="0"/>
              <a:t>+Pago de regalías</a:t>
            </a:r>
          </a:p>
          <a:p>
            <a:r>
              <a:rPr lang="es-ES" dirty="0" smtClean="0"/>
              <a:t>+ Utilización de la imagen de terceros</a:t>
            </a:r>
          </a:p>
          <a:p>
            <a:r>
              <a:rPr lang="es-ES" dirty="0" smtClean="0"/>
              <a:t>+ Existencia de derechos conexos</a:t>
            </a:r>
          </a:p>
          <a:p>
            <a:r>
              <a:rPr lang="es-ES" dirty="0" smtClean="0"/>
              <a:t>+ Obtención de documentos probatorios</a:t>
            </a:r>
          </a:p>
          <a:p>
            <a:r>
              <a:rPr lang="es-ES" dirty="0" smtClean="0"/>
              <a:t>+ Poca aplicación de limitaciones a los derechos</a:t>
            </a:r>
          </a:p>
          <a:p>
            <a:endParaRPr lang="es-ES" dirty="0" smtClean="0"/>
          </a:p>
        </p:txBody>
      </p:sp>
      <p:pic>
        <p:nvPicPr>
          <p:cNvPr id="6" name="Marcador de posición de imagen 5"/>
          <p:cNvPicPr>
            <a:picLocks noGrp="1" noChangeAspect="1"/>
          </p:cNvPicPr>
          <p:nvPr>
            <p:ph type="pic" sz="quarter" idx="14"/>
          </p:nvPr>
        </p:nvPicPr>
        <p:blipFill>
          <a:blip r:embed="rId2"/>
          <a:srcRect l="27460" r="27460"/>
          <a:stretch>
            <a:fillRect/>
          </a:stretch>
        </p:blipFill>
        <p:spPr/>
      </p:pic>
    </p:spTree>
    <p:extLst>
      <p:ext uri="{BB962C8B-B14F-4D97-AF65-F5344CB8AC3E}">
        <p14:creationId xmlns:p14="http://schemas.microsoft.com/office/powerpoint/2010/main" xmlns="" val="469961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Conclusiones</a:t>
            </a:r>
            <a:endParaRPr lang="es-ES" dirty="0"/>
          </a:p>
        </p:txBody>
      </p:sp>
      <p:sp>
        <p:nvSpPr>
          <p:cNvPr id="3" name="Marcador de contenido 2"/>
          <p:cNvSpPr>
            <a:spLocks noGrp="1"/>
          </p:cNvSpPr>
          <p:nvPr>
            <p:ph idx="1"/>
          </p:nvPr>
        </p:nvSpPr>
        <p:spPr/>
        <p:txBody>
          <a:bodyPr>
            <a:normAutofit lnSpcReduction="10000"/>
          </a:bodyPr>
          <a:lstStyle/>
          <a:p>
            <a:pPr algn="just"/>
            <a:r>
              <a:rPr lang="es-ES" dirty="0" smtClean="0"/>
              <a:t>Las obras multimedia se protegen respecto de las partes que la integran, bien como bases de datos o de forma independiente.</a:t>
            </a:r>
          </a:p>
          <a:p>
            <a:pPr algn="just"/>
            <a:r>
              <a:rPr lang="es-ES" dirty="0" smtClean="0"/>
              <a:t>El uso de obras creadas por terceros o tomadas de la internet requieren su autorización y el pago de las correspondientes regalías.</a:t>
            </a:r>
          </a:p>
          <a:p>
            <a:pPr algn="just"/>
            <a:r>
              <a:rPr lang="es-ES" dirty="0" smtClean="0"/>
              <a:t>En ausencia de alguna otra alternativa de licenciamiento, las bases de datos públicas son la mejor opción, pero estas no eliminan todos los riesgos.</a:t>
            </a:r>
          </a:p>
          <a:p>
            <a:pPr algn="just"/>
            <a:endParaRPr lang="es-ES" dirty="0" smtClean="0"/>
          </a:p>
          <a:p>
            <a:pPr algn="just"/>
            <a:endParaRPr lang="es-ES" dirty="0"/>
          </a:p>
        </p:txBody>
      </p:sp>
    </p:spTree>
    <p:extLst>
      <p:ext uri="{BB962C8B-B14F-4D97-AF65-F5344CB8AC3E}">
        <p14:creationId xmlns:p14="http://schemas.microsoft.com/office/powerpoint/2010/main" xmlns="" val="5511744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Gracias	</a:t>
            </a:r>
            <a:endParaRPr lang="es-ES" dirty="0"/>
          </a:p>
        </p:txBody>
      </p:sp>
      <p:sp>
        <p:nvSpPr>
          <p:cNvPr id="3" name="Marcador de texto 2"/>
          <p:cNvSpPr>
            <a:spLocks noGrp="1"/>
          </p:cNvSpPr>
          <p:nvPr>
            <p:ph type="body" idx="1"/>
          </p:nvPr>
        </p:nvSpPr>
        <p:spPr/>
        <p:txBody>
          <a:bodyPr>
            <a:normAutofit lnSpcReduction="10000"/>
          </a:bodyPr>
          <a:lstStyle/>
          <a:p>
            <a:pPr algn="r"/>
            <a:r>
              <a:rPr lang="es-ES" dirty="0" err="1" smtClean="0"/>
              <a:t>jorge</a:t>
            </a:r>
            <a:r>
              <a:rPr lang="es-ES" dirty="0" smtClean="0"/>
              <a:t> </a:t>
            </a:r>
            <a:r>
              <a:rPr lang="es-ES" dirty="0" err="1" smtClean="0"/>
              <a:t>mier</a:t>
            </a:r>
            <a:r>
              <a:rPr lang="es-ES" dirty="0" smtClean="0"/>
              <a:t> y concha</a:t>
            </a:r>
          </a:p>
          <a:p>
            <a:pPr algn="r"/>
            <a:r>
              <a:rPr lang="es-ES" dirty="0" err="1" smtClean="0"/>
              <a:t>jmier@aml.com.mx</a:t>
            </a:r>
            <a:endParaRPr lang="es-ES" dirty="0" smtClean="0"/>
          </a:p>
          <a:p>
            <a:pPr algn="r"/>
            <a:r>
              <a:rPr lang="es-ES" dirty="0" err="1" smtClean="0"/>
              <a:t>arochi</a:t>
            </a:r>
            <a:r>
              <a:rPr lang="es-ES" dirty="0" smtClean="0"/>
              <a:t>, </a:t>
            </a:r>
            <a:r>
              <a:rPr lang="es-ES" dirty="0" err="1" smtClean="0"/>
              <a:t>marroquin</a:t>
            </a:r>
            <a:r>
              <a:rPr lang="es-ES" dirty="0" smtClean="0"/>
              <a:t> &amp; </a:t>
            </a:r>
            <a:r>
              <a:rPr lang="es-ES" dirty="0" err="1" smtClean="0"/>
              <a:t>lindner</a:t>
            </a:r>
            <a:r>
              <a:rPr lang="es-ES" dirty="0" smtClean="0"/>
              <a:t>, s.c. </a:t>
            </a:r>
            <a:endParaRPr lang="es-ES" dirty="0"/>
          </a:p>
        </p:txBody>
      </p:sp>
    </p:spTree>
    <p:extLst>
      <p:ext uri="{BB962C8B-B14F-4D97-AF65-F5344CB8AC3E}">
        <p14:creationId xmlns:p14="http://schemas.microsoft.com/office/powerpoint/2010/main" xmlns="" val="1466710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sz="4000" dirty="0" smtClean="0"/>
              <a:t>La “Era Digital”</a:t>
            </a:r>
            <a:br>
              <a:rPr lang="es-ES" sz="4000" dirty="0" smtClean="0"/>
            </a:br>
            <a:endParaRPr lang="es-ES" sz="4000" dirty="0"/>
          </a:p>
        </p:txBody>
      </p:sp>
      <p:sp>
        <p:nvSpPr>
          <p:cNvPr id="3" name="Marcador de texto 2"/>
          <p:cNvSpPr>
            <a:spLocks noGrp="1"/>
          </p:cNvSpPr>
          <p:nvPr>
            <p:ph type="body" sz="half" idx="2"/>
          </p:nvPr>
        </p:nvSpPr>
        <p:spPr/>
        <p:txBody>
          <a:bodyPr/>
          <a:lstStyle/>
          <a:p>
            <a:r>
              <a:rPr lang="es-ES" dirty="0" smtClean="0"/>
              <a:t>+ Fácil manipulación</a:t>
            </a:r>
          </a:p>
          <a:p>
            <a:r>
              <a:rPr lang="es-ES" dirty="0" smtClean="0"/>
              <a:t>+ No degradación</a:t>
            </a:r>
          </a:p>
          <a:p>
            <a:r>
              <a:rPr lang="es-ES" dirty="0" smtClean="0"/>
              <a:t>+ Acceso irrestricto a información</a:t>
            </a:r>
          </a:p>
          <a:p>
            <a:r>
              <a:rPr lang="es-ES" dirty="0" smtClean="0"/>
              <a:t>+ Transmisión por redes computacionales</a:t>
            </a:r>
            <a:endParaRPr lang="es-ES" dirty="0"/>
          </a:p>
        </p:txBody>
      </p:sp>
      <p:pic>
        <p:nvPicPr>
          <p:cNvPr id="5" name="Marcador de posición de imagen 4"/>
          <p:cNvPicPr>
            <a:picLocks noGrp="1" noChangeAspect="1"/>
          </p:cNvPicPr>
          <p:nvPr>
            <p:ph type="pic" sz="quarter" idx="14"/>
          </p:nvPr>
        </p:nvPicPr>
        <p:blipFill>
          <a:blip r:embed="rId3"/>
          <a:srcRect l="23484" r="23484"/>
          <a:stretch>
            <a:fillRect/>
          </a:stretch>
        </p:blipFill>
        <p:spPr>
          <a:prstGeom prst="rect">
            <a:avLst/>
          </a:prstGeom>
        </p:spPr>
      </p:pic>
    </p:spTree>
    <p:extLst>
      <p:ext uri="{BB962C8B-B14F-4D97-AF65-F5344CB8AC3E}">
        <p14:creationId xmlns:p14="http://schemas.microsoft.com/office/powerpoint/2010/main" xmlns="" val="34365300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Multimedia</a:t>
            </a:r>
            <a:endParaRPr lang="es-ES" dirty="0"/>
          </a:p>
        </p:txBody>
      </p:sp>
      <p:pic>
        <p:nvPicPr>
          <p:cNvPr id="3" name="Imagen 2"/>
          <p:cNvPicPr>
            <a:picLocks noChangeAspect="1"/>
          </p:cNvPicPr>
          <p:nvPr/>
        </p:nvPicPr>
        <p:blipFill>
          <a:blip r:embed="rId2"/>
          <a:stretch>
            <a:fillRect/>
          </a:stretch>
        </p:blipFill>
        <p:spPr>
          <a:xfrm>
            <a:off x="6156907" y="1620025"/>
            <a:ext cx="2667000" cy="3048000"/>
          </a:xfrm>
          <a:prstGeom prst="rect">
            <a:avLst/>
          </a:prstGeom>
        </p:spPr>
      </p:pic>
      <p:sp>
        <p:nvSpPr>
          <p:cNvPr id="4" name="CuadroTexto 3"/>
          <p:cNvSpPr txBox="1"/>
          <p:nvPr/>
        </p:nvSpPr>
        <p:spPr>
          <a:xfrm>
            <a:off x="397009" y="2287746"/>
            <a:ext cx="4941523" cy="1815882"/>
          </a:xfrm>
          <a:prstGeom prst="rect">
            <a:avLst/>
          </a:prstGeom>
          <a:noFill/>
        </p:spPr>
        <p:txBody>
          <a:bodyPr wrap="square" rtlCol="0">
            <a:spAutoFit/>
          </a:bodyPr>
          <a:lstStyle/>
          <a:p>
            <a:r>
              <a:rPr lang="es-ES" sz="2800" b="1" dirty="0" smtClean="0"/>
              <a:t>Integración de obras de diferente naturaleza en un solo soporte que interactúan a través de un programa de cómputo</a:t>
            </a:r>
            <a:endParaRPr lang="es-ES" sz="2800" b="1" dirty="0"/>
          </a:p>
        </p:txBody>
      </p:sp>
    </p:spTree>
    <p:extLst>
      <p:ext uri="{BB962C8B-B14F-4D97-AF65-F5344CB8AC3E}">
        <p14:creationId xmlns:p14="http://schemas.microsoft.com/office/powerpoint/2010/main" xmlns="" val="203413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Desde el punto de vista legal</a:t>
            </a:r>
            <a:endParaRPr lang="es-ES" dirty="0"/>
          </a:p>
        </p:txBody>
      </p:sp>
      <p:sp>
        <p:nvSpPr>
          <p:cNvPr id="3" name="Abrir llave 2"/>
          <p:cNvSpPr/>
          <p:nvPr/>
        </p:nvSpPr>
        <p:spPr>
          <a:xfrm>
            <a:off x="3915708" y="1834287"/>
            <a:ext cx="517390" cy="3997806"/>
          </a:xfrm>
          <a:prstGeom prst="leftBrace">
            <a:avLst>
              <a:gd name="adj1" fmla="val 8333"/>
              <a:gd name="adj2" fmla="val 44118"/>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sp>
        <p:nvSpPr>
          <p:cNvPr id="4" name="CuadroTexto 3"/>
          <p:cNvSpPr txBox="1"/>
          <p:nvPr/>
        </p:nvSpPr>
        <p:spPr>
          <a:xfrm>
            <a:off x="5091596" y="1979718"/>
            <a:ext cx="1987250" cy="461665"/>
          </a:xfrm>
          <a:prstGeom prst="rect">
            <a:avLst/>
          </a:prstGeom>
          <a:noFill/>
        </p:spPr>
        <p:txBody>
          <a:bodyPr wrap="square" rtlCol="0">
            <a:spAutoFit/>
          </a:bodyPr>
          <a:lstStyle/>
          <a:p>
            <a:r>
              <a:rPr lang="es-ES" sz="2400" b="1" dirty="0" smtClean="0"/>
              <a:t>Software</a:t>
            </a:r>
            <a:endParaRPr lang="es-ES" sz="2400" b="1" dirty="0"/>
          </a:p>
        </p:txBody>
      </p:sp>
      <p:sp>
        <p:nvSpPr>
          <p:cNvPr id="5" name="CuadroTexto 4"/>
          <p:cNvSpPr txBox="1"/>
          <p:nvPr/>
        </p:nvSpPr>
        <p:spPr>
          <a:xfrm>
            <a:off x="5091596" y="3321354"/>
            <a:ext cx="2116598" cy="461665"/>
          </a:xfrm>
          <a:prstGeom prst="rect">
            <a:avLst/>
          </a:prstGeom>
          <a:noFill/>
        </p:spPr>
        <p:txBody>
          <a:bodyPr wrap="square" rtlCol="0">
            <a:spAutoFit/>
          </a:bodyPr>
          <a:lstStyle/>
          <a:p>
            <a:r>
              <a:rPr lang="es-ES" sz="2400" b="1" dirty="0"/>
              <a:t>A</a:t>
            </a:r>
            <a:r>
              <a:rPr lang="es-ES" sz="2400" b="1" dirty="0" smtClean="0"/>
              <a:t>udiovisual</a:t>
            </a:r>
            <a:endParaRPr lang="es-ES" sz="2400" b="1" dirty="0"/>
          </a:p>
        </p:txBody>
      </p:sp>
      <p:sp>
        <p:nvSpPr>
          <p:cNvPr id="6" name="CuadroTexto 5"/>
          <p:cNvSpPr txBox="1"/>
          <p:nvPr/>
        </p:nvSpPr>
        <p:spPr>
          <a:xfrm>
            <a:off x="5091595" y="4867915"/>
            <a:ext cx="2953277" cy="830997"/>
          </a:xfrm>
          <a:prstGeom prst="rect">
            <a:avLst/>
          </a:prstGeom>
          <a:noFill/>
        </p:spPr>
        <p:txBody>
          <a:bodyPr wrap="square" rtlCol="0">
            <a:spAutoFit/>
          </a:bodyPr>
          <a:lstStyle/>
          <a:p>
            <a:r>
              <a:rPr lang="es-ES" sz="2400" b="1" dirty="0" smtClean="0"/>
              <a:t>Base de </a:t>
            </a:r>
            <a:r>
              <a:rPr lang="es-ES" sz="2400" b="1" dirty="0" smtClean="0"/>
              <a:t>datos / compilación</a:t>
            </a:r>
            <a:endParaRPr lang="es-ES" sz="2400" b="1" dirty="0"/>
          </a:p>
        </p:txBody>
      </p:sp>
      <p:sp>
        <p:nvSpPr>
          <p:cNvPr id="7" name="CuadroTexto 6"/>
          <p:cNvSpPr txBox="1"/>
          <p:nvPr/>
        </p:nvSpPr>
        <p:spPr>
          <a:xfrm>
            <a:off x="2163634" y="3182153"/>
            <a:ext cx="1093575" cy="707886"/>
          </a:xfrm>
          <a:prstGeom prst="rect">
            <a:avLst/>
          </a:prstGeom>
          <a:noFill/>
        </p:spPr>
        <p:txBody>
          <a:bodyPr wrap="square" rtlCol="0">
            <a:spAutoFit/>
          </a:bodyPr>
          <a:lstStyle/>
          <a:p>
            <a:pPr algn="ctr"/>
            <a:r>
              <a:rPr lang="es-ES" sz="4000" b="1" dirty="0" smtClean="0">
                <a:latin typeface="Arial Black"/>
                <a:cs typeface="Arial Black"/>
              </a:rPr>
              <a:t>¿?</a:t>
            </a:r>
            <a:endParaRPr lang="es-ES" sz="4000" b="1" dirty="0">
              <a:latin typeface="Arial Black"/>
              <a:cs typeface="Arial Black"/>
            </a:endParaRPr>
          </a:p>
        </p:txBody>
      </p:sp>
    </p:spTree>
    <p:extLst>
      <p:ext uri="{BB962C8B-B14F-4D97-AF65-F5344CB8AC3E}">
        <p14:creationId xmlns:p14="http://schemas.microsoft.com/office/powerpoint/2010/main" xmlns="" val="1166483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p:txBody>
          <a:bodyPr/>
          <a:lstStyle/>
          <a:p>
            <a:pPr algn="just"/>
            <a:r>
              <a:rPr lang="es-ES" b="1" u="sng" dirty="0" smtClean="0"/>
              <a:t>SOFTWARE</a:t>
            </a:r>
          </a:p>
          <a:p>
            <a:pPr marL="0" indent="0" algn="just">
              <a:buNone/>
            </a:pPr>
            <a:r>
              <a:rPr lang="es-ES" dirty="0" smtClean="0"/>
              <a:t>Conjunto de instrucciones que con una secuencia estructura y organización determinada, tiene como propósito que una computadora o dispositivo realice una tarea o función específica.</a:t>
            </a:r>
            <a:endParaRPr lang="es-ES" dirty="0"/>
          </a:p>
        </p:txBody>
      </p:sp>
      <p:sp>
        <p:nvSpPr>
          <p:cNvPr id="4" name="Marcador de contenido 3"/>
          <p:cNvSpPr>
            <a:spLocks noGrp="1"/>
          </p:cNvSpPr>
          <p:nvPr>
            <p:ph sz="half" idx="2"/>
          </p:nvPr>
        </p:nvSpPr>
        <p:spPr/>
        <p:txBody>
          <a:bodyPr/>
          <a:lstStyle/>
          <a:p>
            <a:pPr algn="just"/>
            <a:r>
              <a:rPr lang="es-ES" b="1" u="sng" dirty="0" smtClean="0"/>
              <a:t>AUDIOVISUAL</a:t>
            </a:r>
          </a:p>
          <a:p>
            <a:pPr marL="0" indent="0" algn="just">
              <a:buNone/>
            </a:pPr>
            <a:r>
              <a:rPr lang="es-ES" dirty="0" smtClean="0"/>
              <a:t>Combinación en un soporte de elementos visuales y auditivos.</a:t>
            </a:r>
            <a:endParaRPr lang="es-ES" dirty="0"/>
          </a:p>
        </p:txBody>
      </p:sp>
    </p:spTree>
    <p:extLst>
      <p:ext uri="{BB962C8B-B14F-4D97-AF65-F5344CB8AC3E}">
        <p14:creationId xmlns:p14="http://schemas.microsoft.com/office/powerpoint/2010/main" xmlns="" val="4150323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Bases de datos</a:t>
            </a:r>
            <a:endParaRPr lang="es-ES" dirty="0"/>
          </a:p>
        </p:txBody>
      </p:sp>
      <p:sp>
        <p:nvSpPr>
          <p:cNvPr id="3" name="Marcador de contenido 2"/>
          <p:cNvSpPr>
            <a:spLocks noGrp="1"/>
          </p:cNvSpPr>
          <p:nvPr>
            <p:ph idx="1"/>
          </p:nvPr>
        </p:nvSpPr>
        <p:spPr/>
        <p:txBody>
          <a:bodyPr>
            <a:normAutofit/>
          </a:bodyPr>
          <a:lstStyle/>
          <a:p>
            <a:r>
              <a:rPr lang="es-ES_tradnl" dirty="0" smtClean="0"/>
              <a:t>Conjunto de información o de otros materiales legibles por máquinas o en otra forma, que por razones de selección</a:t>
            </a:r>
            <a:r>
              <a:rPr lang="es-ES_tradnl" dirty="0"/>
              <a:t> </a:t>
            </a:r>
            <a:r>
              <a:rPr lang="es-ES_tradnl" dirty="0" smtClean="0"/>
              <a:t>y disposición de su contenido constituyan creaciones intelectuales.</a:t>
            </a:r>
          </a:p>
          <a:p>
            <a:pPr marL="0" indent="0" algn="ctr">
              <a:buNone/>
            </a:pPr>
            <a:r>
              <a:rPr lang="es-ES_tradnl" i="1" dirty="0" err="1" smtClean="0"/>
              <a:t>Caveat</a:t>
            </a:r>
            <a:r>
              <a:rPr lang="es-ES_tradnl" i="1" dirty="0" smtClean="0"/>
              <a:t>:</a:t>
            </a:r>
          </a:p>
          <a:p>
            <a:pPr marL="1249363" lvl="2">
              <a:buAutoNum type="alphaLcParenBoth"/>
            </a:pPr>
            <a:r>
              <a:rPr lang="es-ES" dirty="0" smtClean="0"/>
              <a:t>S</a:t>
            </a:r>
            <a:r>
              <a:rPr lang="es-ES_tradnl" dirty="0" smtClean="0"/>
              <a:t>e le asimila legalmente a las compilaciones</a:t>
            </a:r>
          </a:p>
          <a:p>
            <a:pPr marL="1249363" lvl="2">
              <a:buAutoNum type="alphaLcParenBoth"/>
            </a:pPr>
            <a:endParaRPr lang="es-ES_tradnl" dirty="0" smtClean="0"/>
          </a:p>
          <a:p>
            <a:pPr marL="1249363" lvl="2">
              <a:buAutoNum type="alphaLcParenBoth"/>
            </a:pPr>
            <a:r>
              <a:rPr lang="es-ES_tradnl" dirty="0" smtClean="0"/>
              <a:t>La protección no se extiende a los datos y materiales en si mismos.</a:t>
            </a:r>
          </a:p>
        </p:txBody>
      </p:sp>
    </p:spTree>
    <p:extLst>
      <p:ext uri="{BB962C8B-B14F-4D97-AF65-F5344CB8AC3E}">
        <p14:creationId xmlns:p14="http://schemas.microsoft.com/office/powerpoint/2010/main" xmlns="" val="3388864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198416" y="897389"/>
            <a:ext cx="2369050" cy="646331"/>
          </a:xfrm>
          <a:prstGeom prst="rect">
            <a:avLst/>
          </a:prstGeom>
          <a:noFill/>
        </p:spPr>
        <p:txBody>
          <a:bodyPr wrap="square" rtlCol="0">
            <a:spAutoFit/>
          </a:bodyPr>
          <a:lstStyle/>
          <a:p>
            <a:pPr algn="ctr"/>
            <a:r>
              <a:rPr lang="es-ES" sz="3600" b="1" dirty="0" smtClean="0"/>
              <a:t>TIN TAN</a:t>
            </a:r>
            <a:endParaRPr lang="es-ES" sz="3600" b="1" dirty="0"/>
          </a:p>
        </p:txBody>
      </p:sp>
      <p:cxnSp>
        <p:nvCxnSpPr>
          <p:cNvPr id="9" name="Conector recto de flecha 8"/>
          <p:cNvCxnSpPr/>
          <p:nvPr/>
        </p:nvCxnSpPr>
        <p:spPr>
          <a:xfrm>
            <a:off x="4597723" y="1543720"/>
            <a:ext cx="0" cy="23717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CuadroTexto 10"/>
          <p:cNvSpPr txBox="1"/>
          <p:nvPr/>
        </p:nvSpPr>
        <p:spPr>
          <a:xfrm>
            <a:off x="3198416" y="4068355"/>
            <a:ext cx="2798614" cy="2031325"/>
          </a:xfrm>
          <a:prstGeom prst="rect">
            <a:avLst/>
          </a:prstGeom>
          <a:noFill/>
        </p:spPr>
        <p:txBody>
          <a:bodyPr wrap="square" rtlCol="0">
            <a:spAutoFit/>
          </a:bodyPr>
          <a:lstStyle/>
          <a:p>
            <a:r>
              <a:rPr lang="es-ES_tradnl" b="1" dirty="0" smtClean="0">
                <a:latin typeface="+mj-lt"/>
                <a:cs typeface="Arial Black"/>
              </a:rPr>
              <a:t>“Germán </a:t>
            </a:r>
            <a:r>
              <a:rPr lang="es-ES_tradnl" b="1" dirty="0">
                <a:latin typeface="+mj-lt"/>
                <a:cs typeface="Arial Black"/>
              </a:rPr>
              <a:t>Genaro Cipriano Gómez Valdés Castillo</a:t>
            </a:r>
            <a:r>
              <a:rPr lang="es-ES_tradnl" dirty="0">
                <a:latin typeface="+mj-lt"/>
                <a:cs typeface="Arial Black"/>
              </a:rPr>
              <a:t> (n</a:t>
            </a:r>
            <a:r>
              <a:rPr lang="es-ES_tradnl" dirty="0" smtClean="0">
                <a:latin typeface="+mj-lt"/>
                <a:cs typeface="Arial Black"/>
              </a:rPr>
              <a:t>.19 de septiembre de 1915-29 de junio de 1973), más conocido como </a:t>
            </a:r>
            <a:r>
              <a:rPr lang="es-ES_tradnl" dirty="0" err="1" smtClean="0">
                <a:latin typeface="+mj-lt"/>
                <a:cs typeface="Arial Black"/>
              </a:rPr>
              <a:t>Tin</a:t>
            </a:r>
            <a:r>
              <a:rPr lang="es-ES_tradnl" dirty="0" smtClean="0">
                <a:latin typeface="+mj-lt"/>
                <a:cs typeface="Arial Black"/>
              </a:rPr>
              <a:t> Tan, fue un famoso actor, cantante y comediante mexicano</a:t>
            </a:r>
            <a:r>
              <a:rPr lang="es-ES" dirty="0" smtClean="0">
                <a:latin typeface="+mj-lt"/>
                <a:cs typeface="Arial Black"/>
              </a:rPr>
              <a:t>…”</a:t>
            </a:r>
            <a:endParaRPr lang="es-ES" dirty="0">
              <a:latin typeface="+mj-lt"/>
              <a:cs typeface="Arial Black"/>
            </a:endParaRPr>
          </a:p>
        </p:txBody>
      </p:sp>
      <p:cxnSp>
        <p:nvCxnSpPr>
          <p:cNvPr id="13" name="Conector recto de flecha 12"/>
          <p:cNvCxnSpPr/>
          <p:nvPr/>
        </p:nvCxnSpPr>
        <p:spPr>
          <a:xfrm>
            <a:off x="5315014" y="1352199"/>
            <a:ext cx="1728556" cy="11875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Conector recto de flecha 14"/>
          <p:cNvCxnSpPr/>
          <p:nvPr/>
        </p:nvCxnSpPr>
        <p:spPr>
          <a:xfrm flipH="1">
            <a:off x="2598713" y="1543720"/>
            <a:ext cx="1516896" cy="21601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CuadroTexto 16"/>
          <p:cNvSpPr txBox="1"/>
          <p:nvPr/>
        </p:nvSpPr>
        <p:spPr>
          <a:xfrm>
            <a:off x="1381668" y="3745189"/>
            <a:ext cx="1610966" cy="646331"/>
          </a:xfrm>
          <a:prstGeom prst="rect">
            <a:avLst/>
          </a:prstGeom>
          <a:noFill/>
        </p:spPr>
        <p:txBody>
          <a:bodyPr wrap="square" rtlCol="0">
            <a:spAutoFit/>
          </a:bodyPr>
          <a:lstStyle/>
          <a:p>
            <a:pPr algn="ctr"/>
            <a:r>
              <a:rPr lang="es-ES" dirty="0" smtClean="0"/>
              <a:t>“Calabacitas</a:t>
            </a:r>
          </a:p>
          <a:p>
            <a:pPr algn="ctr"/>
            <a:r>
              <a:rPr lang="es-ES" dirty="0" smtClean="0"/>
              <a:t>Tiernas”</a:t>
            </a:r>
            <a:endParaRPr lang="es-ES" dirty="0"/>
          </a:p>
        </p:txBody>
      </p:sp>
      <p:sp>
        <p:nvSpPr>
          <p:cNvPr id="18" name="CuadroTexto 17"/>
          <p:cNvSpPr txBox="1"/>
          <p:nvPr/>
        </p:nvSpPr>
        <p:spPr>
          <a:xfrm>
            <a:off x="7043570" y="4468844"/>
            <a:ext cx="1552172" cy="369332"/>
          </a:xfrm>
          <a:prstGeom prst="rect">
            <a:avLst/>
          </a:prstGeom>
          <a:noFill/>
        </p:spPr>
        <p:txBody>
          <a:bodyPr wrap="square" rtlCol="0">
            <a:spAutoFit/>
          </a:bodyPr>
          <a:lstStyle/>
          <a:p>
            <a:pPr algn="ctr"/>
            <a:r>
              <a:rPr lang="es-ES" dirty="0" smtClean="0"/>
              <a:t>Interpretación</a:t>
            </a:r>
            <a:endParaRPr lang="es-ES" dirty="0"/>
          </a:p>
        </p:txBody>
      </p:sp>
      <p:cxnSp>
        <p:nvCxnSpPr>
          <p:cNvPr id="20" name="Conector recto de flecha 19"/>
          <p:cNvCxnSpPr/>
          <p:nvPr/>
        </p:nvCxnSpPr>
        <p:spPr>
          <a:xfrm>
            <a:off x="4950489" y="1543720"/>
            <a:ext cx="2093081" cy="34417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2" name="Imagen 21"/>
          <p:cNvPicPr>
            <a:picLocks noChangeAspect="1"/>
          </p:cNvPicPr>
          <p:nvPr/>
        </p:nvPicPr>
        <p:blipFill>
          <a:blip r:embed="rId2"/>
          <a:stretch>
            <a:fillRect/>
          </a:stretch>
        </p:blipFill>
        <p:spPr>
          <a:xfrm>
            <a:off x="513440" y="897389"/>
            <a:ext cx="1207308" cy="1850280"/>
          </a:xfrm>
          <a:prstGeom prst="rect">
            <a:avLst/>
          </a:prstGeom>
        </p:spPr>
      </p:pic>
      <p:pic>
        <p:nvPicPr>
          <p:cNvPr id="25" name="Imagen 24"/>
          <p:cNvPicPr>
            <a:picLocks noChangeAspect="1"/>
          </p:cNvPicPr>
          <p:nvPr/>
        </p:nvPicPr>
        <p:blipFill>
          <a:blip r:embed="rId3" cstate="print"/>
          <a:stretch>
            <a:fillRect/>
          </a:stretch>
        </p:blipFill>
        <p:spPr>
          <a:xfrm>
            <a:off x="1720748" y="4311141"/>
            <a:ext cx="684737" cy="684737"/>
          </a:xfrm>
          <a:prstGeom prst="rect">
            <a:avLst/>
          </a:prstGeom>
        </p:spPr>
      </p:pic>
      <p:cxnSp>
        <p:nvCxnSpPr>
          <p:cNvPr id="27" name="Conector recto de flecha 26"/>
          <p:cNvCxnSpPr/>
          <p:nvPr/>
        </p:nvCxnSpPr>
        <p:spPr>
          <a:xfrm flipH="1">
            <a:off x="1857904" y="1352199"/>
            <a:ext cx="1552172" cy="2244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9" name="Imagen 28"/>
          <p:cNvPicPr>
            <a:picLocks noChangeAspect="1"/>
          </p:cNvPicPr>
          <p:nvPr/>
        </p:nvPicPr>
        <p:blipFill>
          <a:blip r:embed="rId4"/>
          <a:stretch>
            <a:fillRect/>
          </a:stretch>
        </p:blipFill>
        <p:spPr>
          <a:xfrm>
            <a:off x="6878203" y="4995878"/>
            <a:ext cx="1080102" cy="1261850"/>
          </a:xfrm>
          <a:prstGeom prst="rect">
            <a:avLst/>
          </a:prstGeom>
        </p:spPr>
      </p:pic>
      <p:pic>
        <p:nvPicPr>
          <p:cNvPr id="31" name="Imagen 30"/>
          <p:cNvPicPr>
            <a:picLocks noChangeAspect="1"/>
          </p:cNvPicPr>
          <p:nvPr/>
        </p:nvPicPr>
        <p:blipFill>
          <a:blip r:embed="rId5"/>
          <a:stretch>
            <a:fillRect/>
          </a:stretch>
        </p:blipFill>
        <p:spPr>
          <a:xfrm>
            <a:off x="1940215" y="5197147"/>
            <a:ext cx="885568" cy="1273626"/>
          </a:xfrm>
          <a:prstGeom prst="rect">
            <a:avLst/>
          </a:prstGeom>
        </p:spPr>
      </p:pic>
      <p:cxnSp>
        <p:nvCxnSpPr>
          <p:cNvPr id="33" name="Conector recto de flecha 32"/>
          <p:cNvCxnSpPr>
            <a:stCxn id="3" idx="2"/>
          </p:cNvCxnSpPr>
          <p:nvPr/>
        </p:nvCxnSpPr>
        <p:spPr>
          <a:xfrm flipH="1">
            <a:off x="2763337" y="1543720"/>
            <a:ext cx="1619604" cy="34521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35" name="Imagen 34"/>
          <p:cNvPicPr>
            <a:picLocks noChangeAspect="1"/>
          </p:cNvPicPr>
          <p:nvPr/>
        </p:nvPicPr>
        <p:blipFill>
          <a:blip r:embed="rId6" cstate="print"/>
          <a:stretch>
            <a:fillRect/>
          </a:stretch>
        </p:blipFill>
        <p:spPr>
          <a:xfrm>
            <a:off x="131888" y="2951971"/>
            <a:ext cx="1344216" cy="1701539"/>
          </a:xfrm>
          <a:prstGeom prst="rect">
            <a:avLst/>
          </a:prstGeom>
        </p:spPr>
      </p:pic>
      <p:cxnSp>
        <p:nvCxnSpPr>
          <p:cNvPr id="37" name="Conector recto de flecha 36"/>
          <p:cNvCxnSpPr/>
          <p:nvPr/>
        </p:nvCxnSpPr>
        <p:spPr>
          <a:xfrm flipH="1">
            <a:off x="1476104" y="1543720"/>
            <a:ext cx="2157390" cy="19955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38" name="Imagen 37"/>
          <p:cNvPicPr>
            <a:picLocks noChangeAspect="1"/>
          </p:cNvPicPr>
          <p:nvPr/>
        </p:nvPicPr>
        <p:blipFill>
          <a:blip r:embed="rId7"/>
          <a:stretch>
            <a:fillRect/>
          </a:stretch>
        </p:blipFill>
        <p:spPr>
          <a:xfrm>
            <a:off x="7169831" y="1985768"/>
            <a:ext cx="1414153" cy="1929730"/>
          </a:xfrm>
          <a:prstGeom prst="rect">
            <a:avLst/>
          </a:prstGeom>
        </p:spPr>
      </p:pic>
    </p:spTree>
    <p:extLst>
      <p:ext uri="{BB962C8B-B14F-4D97-AF65-F5344CB8AC3E}">
        <p14:creationId xmlns:p14="http://schemas.microsoft.com/office/powerpoint/2010/main" xmlns="" val="24909526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i="1" dirty="0" smtClean="0">
                <a:latin typeface="Apple Chancery"/>
                <a:cs typeface="Apple Chancery"/>
              </a:rPr>
              <a:t>Mis 5 frutas preferidas:</a:t>
            </a:r>
            <a:endParaRPr lang="es-ES" i="1" dirty="0">
              <a:latin typeface="Apple Chancery"/>
              <a:cs typeface="Apple Chancery"/>
            </a:endParaRPr>
          </a:p>
        </p:txBody>
      </p:sp>
      <p:pic>
        <p:nvPicPr>
          <p:cNvPr id="4" name="Imagen 3"/>
          <p:cNvPicPr>
            <a:picLocks noChangeAspect="1"/>
          </p:cNvPicPr>
          <p:nvPr/>
        </p:nvPicPr>
        <p:blipFill>
          <a:blip r:embed="rId2"/>
          <a:stretch>
            <a:fillRect/>
          </a:stretch>
        </p:blipFill>
        <p:spPr>
          <a:xfrm>
            <a:off x="914400" y="2006423"/>
            <a:ext cx="1421781" cy="1520061"/>
          </a:xfrm>
          <a:prstGeom prst="rect">
            <a:avLst/>
          </a:prstGeom>
        </p:spPr>
      </p:pic>
      <p:pic>
        <p:nvPicPr>
          <p:cNvPr id="5" name="Imagen 4"/>
          <p:cNvPicPr>
            <a:picLocks noChangeAspect="1"/>
          </p:cNvPicPr>
          <p:nvPr/>
        </p:nvPicPr>
        <p:blipFill>
          <a:blip r:embed="rId3"/>
          <a:stretch>
            <a:fillRect/>
          </a:stretch>
        </p:blipFill>
        <p:spPr>
          <a:xfrm>
            <a:off x="3451840" y="2464995"/>
            <a:ext cx="2029489" cy="1520158"/>
          </a:xfrm>
          <a:prstGeom prst="rect">
            <a:avLst/>
          </a:prstGeom>
        </p:spPr>
      </p:pic>
      <p:pic>
        <p:nvPicPr>
          <p:cNvPr id="6" name="Imagen 5"/>
          <p:cNvPicPr>
            <a:picLocks noChangeAspect="1"/>
          </p:cNvPicPr>
          <p:nvPr/>
        </p:nvPicPr>
        <p:blipFill>
          <a:blip r:embed="rId4"/>
          <a:stretch>
            <a:fillRect/>
          </a:stretch>
        </p:blipFill>
        <p:spPr>
          <a:xfrm>
            <a:off x="824813" y="4581208"/>
            <a:ext cx="2489502" cy="1512718"/>
          </a:xfrm>
          <a:prstGeom prst="rect">
            <a:avLst/>
          </a:prstGeom>
        </p:spPr>
      </p:pic>
      <p:pic>
        <p:nvPicPr>
          <p:cNvPr id="7" name="Imagen 6"/>
          <p:cNvPicPr>
            <a:picLocks noChangeAspect="1"/>
          </p:cNvPicPr>
          <p:nvPr/>
        </p:nvPicPr>
        <p:blipFill>
          <a:blip r:embed="rId5"/>
          <a:stretch>
            <a:fillRect/>
          </a:stretch>
        </p:blipFill>
        <p:spPr>
          <a:xfrm>
            <a:off x="5892890" y="4159366"/>
            <a:ext cx="1528552" cy="1605329"/>
          </a:xfrm>
          <a:prstGeom prst="rect">
            <a:avLst/>
          </a:prstGeom>
        </p:spPr>
      </p:pic>
      <p:pic>
        <p:nvPicPr>
          <p:cNvPr id="9" name="Imagen 8"/>
          <p:cNvPicPr>
            <a:picLocks noChangeAspect="1"/>
          </p:cNvPicPr>
          <p:nvPr/>
        </p:nvPicPr>
        <p:blipFill>
          <a:blip r:embed="rId6"/>
          <a:stretch>
            <a:fillRect/>
          </a:stretch>
        </p:blipFill>
        <p:spPr>
          <a:xfrm>
            <a:off x="6338128" y="1707038"/>
            <a:ext cx="2445755" cy="1700209"/>
          </a:xfrm>
          <a:prstGeom prst="rect">
            <a:avLst/>
          </a:prstGeom>
        </p:spPr>
      </p:pic>
      <p:sp>
        <p:nvSpPr>
          <p:cNvPr id="10" name="CuadroTexto 9"/>
          <p:cNvSpPr txBox="1"/>
          <p:nvPr/>
        </p:nvSpPr>
        <p:spPr>
          <a:xfrm>
            <a:off x="914400" y="3759994"/>
            <a:ext cx="1421781" cy="646331"/>
          </a:xfrm>
          <a:prstGeom prst="rect">
            <a:avLst/>
          </a:prstGeom>
          <a:noFill/>
        </p:spPr>
        <p:txBody>
          <a:bodyPr wrap="square" rtlCol="0">
            <a:spAutoFit/>
          </a:bodyPr>
          <a:lstStyle/>
          <a:p>
            <a:pPr algn="ctr"/>
            <a:r>
              <a:rPr lang="es-ES" dirty="0" smtClean="0"/>
              <a:t>Oda a la manzana</a:t>
            </a:r>
            <a:endParaRPr lang="es-ES" dirty="0"/>
          </a:p>
        </p:txBody>
      </p:sp>
      <p:sp>
        <p:nvSpPr>
          <p:cNvPr id="11" name="CuadroTexto 10"/>
          <p:cNvSpPr txBox="1"/>
          <p:nvPr/>
        </p:nvSpPr>
        <p:spPr>
          <a:xfrm>
            <a:off x="3868672" y="4268245"/>
            <a:ext cx="1175888" cy="646331"/>
          </a:xfrm>
          <a:prstGeom prst="rect">
            <a:avLst/>
          </a:prstGeom>
          <a:noFill/>
        </p:spPr>
        <p:txBody>
          <a:bodyPr wrap="square" rtlCol="0">
            <a:spAutoFit/>
          </a:bodyPr>
          <a:lstStyle/>
          <a:p>
            <a:r>
              <a:rPr lang="es-ES" dirty="0" err="1" smtClean="0"/>
              <a:t>Haiku</a:t>
            </a:r>
            <a:r>
              <a:rPr lang="es-ES" dirty="0" smtClean="0"/>
              <a:t> al plátano</a:t>
            </a:r>
            <a:endParaRPr lang="es-ES" dirty="0"/>
          </a:p>
        </p:txBody>
      </p:sp>
      <p:sp>
        <p:nvSpPr>
          <p:cNvPr id="12" name="CuadroTexto 11"/>
          <p:cNvSpPr txBox="1"/>
          <p:nvPr/>
        </p:nvSpPr>
        <p:spPr>
          <a:xfrm>
            <a:off x="6961258" y="3621541"/>
            <a:ext cx="1446342" cy="646331"/>
          </a:xfrm>
          <a:prstGeom prst="rect">
            <a:avLst/>
          </a:prstGeom>
          <a:noFill/>
        </p:spPr>
        <p:txBody>
          <a:bodyPr wrap="square" rtlCol="0">
            <a:spAutoFit/>
          </a:bodyPr>
          <a:lstStyle/>
          <a:p>
            <a:pPr algn="ctr"/>
            <a:r>
              <a:rPr lang="es-ES" dirty="0" smtClean="0"/>
              <a:t>Himno a la uva</a:t>
            </a:r>
            <a:endParaRPr lang="es-ES" dirty="0"/>
          </a:p>
        </p:txBody>
      </p:sp>
      <p:sp>
        <p:nvSpPr>
          <p:cNvPr id="13" name="CuadroTexto 12"/>
          <p:cNvSpPr txBox="1"/>
          <p:nvPr/>
        </p:nvSpPr>
        <p:spPr>
          <a:xfrm>
            <a:off x="5775198" y="5937976"/>
            <a:ext cx="1646244" cy="646331"/>
          </a:xfrm>
          <a:prstGeom prst="rect">
            <a:avLst/>
          </a:prstGeom>
          <a:noFill/>
        </p:spPr>
        <p:txBody>
          <a:bodyPr wrap="square" rtlCol="0">
            <a:spAutoFit/>
          </a:bodyPr>
          <a:lstStyle/>
          <a:p>
            <a:pPr algn="ctr"/>
            <a:r>
              <a:rPr lang="es-ES_tradnl" dirty="0" smtClean="0"/>
              <a:t>Declamación </a:t>
            </a:r>
            <a:r>
              <a:rPr lang="es-ES" dirty="0" smtClean="0"/>
              <a:t>a la naranja</a:t>
            </a:r>
            <a:endParaRPr lang="es-ES" dirty="0"/>
          </a:p>
        </p:txBody>
      </p:sp>
      <p:sp>
        <p:nvSpPr>
          <p:cNvPr id="14" name="CuadroTexto 13"/>
          <p:cNvSpPr txBox="1"/>
          <p:nvPr/>
        </p:nvSpPr>
        <p:spPr>
          <a:xfrm>
            <a:off x="824813" y="6223581"/>
            <a:ext cx="2393541" cy="369332"/>
          </a:xfrm>
          <a:prstGeom prst="rect">
            <a:avLst/>
          </a:prstGeom>
          <a:noFill/>
        </p:spPr>
        <p:txBody>
          <a:bodyPr wrap="square" rtlCol="0">
            <a:spAutoFit/>
          </a:bodyPr>
          <a:lstStyle/>
          <a:p>
            <a:pPr algn="ctr"/>
            <a:r>
              <a:rPr lang="es-ES" dirty="0" smtClean="0"/>
              <a:t>Rimas a la papaya</a:t>
            </a:r>
            <a:endParaRPr lang="es-ES" dirty="0"/>
          </a:p>
        </p:txBody>
      </p:sp>
    </p:spTree>
    <p:extLst>
      <p:ext uri="{BB962C8B-B14F-4D97-AF65-F5344CB8AC3E}">
        <p14:creationId xmlns:p14="http://schemas.microsoft.com/office/powerpoint/2010/main" xmlns="" val="27604439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72509" y="3765016"/>
            <a:ext cx="5920650" cy="1162050"/>
          </a:xfrm>
        </p:spPr>
        <p:txBody>
          <a:bodyPr/>
          <a:lstStyle/>
          <a:p>
            <a:r>
              <a:rPr lang="es-ES" sz="4000" dirty="0" smtClean="0"/>
              <a:t>La solución: </a:t>
            </a:r>
            <a:r>
              <a:rPr lang="es-ES" sz="4000" dirty="0" smtClean="0"/>
              <a:t>Protección </a:t>
            </a:r>
            <a:r>
              <a:rPr lang="es-ES" sz="4000" dirty="0" smtClean="0"/>
              <a:t>Automática</a:t>
            </a:r>
            <a:endParaRPr lang="es-ES" sz="4000" dirty="0"/>
          </a:p>
        </p:txBody>
      </p:sp>
      <p:sp>
        <p:nvSpPr>
          <p:cNvPr id="4" name="Marcador de texto 3"/>
          <p:cNvSpPr>
            <a:spLocks noGrp="1"/>
          </p:cNvSpPr>
          <p:nvPr>
            <p:ph type="body" sz="half" idx="2"/>
          </p:nvPr>
        </p:nvSpPr>
        <p:spPr>
          <a:xfrm>
            <a:off x="2917981" y="4852230"/>
            <a:ext cx="5532958" cy="865093"/>
          </a:xfrm>
        </p:spPr>
        <p:txBody>
          <a:bodyPr>
            <a:normAutofit fontScale="77500" lnSpcReduction="20000"/>
          </a:bodyPr>
          <a:lstStyle/>
          <a:p>
            <a:r>
              <a:rPr lang="es-ES" dirty="0" smtClean="0"/>
              <a:t>La protección autoral se concede desde el momento en que las obras sean fijadas en un soporte material y no se encuentra supeditada a ninguna formalidad. </a:t>
            </a:r>
            <a:endParaRPr lang="es-ES" dirty="0"/>
          </a:p>
        </p:txBody>
      </p:sp>
      <p:pic>
        <p:nvPicPr>
          <p:cNvPr id="7" name="Marcador de posición de imagen 6"/>
          <p:cNvPicPr>
            <a:picLocks noGrp="1" noChangeAspect="1"/>
          </p:cNvPicPr>
          <p:nvPr>
            <p:ph type="pic" sz="quarter" idx="15"/>
          </p:nvPr>
        </p:nvPicPr>
        <p:blipFill>
          <a:blip r:embed="rId2"/>
          <a:srcRect t="18238" b="18238"/>
          <a:stretch>
            <a:fillRect/>
          </a:stretch>
        </p:blipFill>
        <p:spPr>
          <a:xfrm rot="21240000">
            <a:off x="857677" y="549508"/>
            <a:ext cx="5009597" cy="3255264"/>
          </a:xfrm>
        </p:spPr>
      </p:pic>
    </p:spTree>
    <p:extLst>
      <p:ext uri="{BB962C8B-B14F-4D97-AF65-F5344CB8AC3E}">
        <p14:creationId xmlns:p14="http://schemas.microsoft.com/office/powerpoint/2010/main" xmlns="" val="17537409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Tintero">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majorFont>
      <a:minorFont>
        <a:latin typeface="Goudy Old Style"/>
        <a:ea typeface=""/>
        <a:cs typeface=""/>
        <a:font script="Jpan" typeface="ＭＳ 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Tintero.thmx</Template>
  <TotalTime>2132</TotalTime>
  <Words>607</Words>
  <Application>Microsoft Office PowerPoint</Application>
  <PresentationFormat>Presentación en pantalla (4:3)</PresentationFormat>
  <Paragraphs>68</Paragraphs>
  <Slides>16</Slides>
  <Notes>1</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Tintero</vt:lpstr>
      <vt:lpstr>III Seminario  el Derecho de Autor en el ámbito editorial</vt:lpstr>
      <vt:lpstr>La “Era Digital” </vt:lpstr>
      <vt:lpstr>Multimedia</vt:lpstr>
      <vt:lpstr>Desde el punto de vista legal</vt:lpstr>
      <vt:lpstr>Diapositiva 5</vt:lpstr>
      <vt:lpstr>Bases de datos</vt:lpstr>
      <vt:lpstr>Diapositiva 7</vt:lpstr>
      <vt:lpstr>Mis 5 frutas preferidas:</vt:lpstr>
      <vt:lpstr>La solución: Protección Automática</vt:lpstr>
      <vt:lpstr>Originalidad</vt:lpstr>
      <vt:lpstr>La Autorización</vt:lpstr>
      <vt:lpstr>La pesadilla:  El licenciamiento</vt:lpstr>
      <vt:lpstr>Alternativas</vt:lpstr>
      <vt:lpstr>Conflictos </vt:lpstr>
      <vt:lpstr>Conclusiones</vt:lpstr>
      <vt:lpstr>Gracias </vt:lpstr>
    </vt:vector>
  </TitlesOfParts>
  <Company>AROCHI, MARROQUIN &amp; LINDNER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III Seminario  el Derecho de Autor en el ámbito editorial</dc:title>
  <dc:creator>Jorge Mier y Concha</dc:creator>
  <cp:lastModifiedBy>CNCA</cp:lastModifiedBy>
  <cp:revision>31</cp:revision>
  <dcterms:created xsi:type="dcterms:W3CDTF">2011-08-13T16:52:44Z</dcterms:created>
  <dcterms:modified xsi:type="dcterms:W3CDTF">2011-08-16T23:06:21Z</dcterms:modified>
</cp:coreProperties>
</file>